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8288000" cy="10287000"/>
  <p:notesSz cx="6858000" cy="9144000"/>
  <p:embeddedFontLst>
    <p:embeddedFont>
      <p:font typeface="Arial Rounded MT Bold" panose="020F0704030504030204" pitchFamily="34" charset="0"/>
      <p:regular r:id="rId10"/>
    </p:embeddedFont>
    <p:embeddedFont>
      <p:font typeface="Neufreit" panose="020B0604020202020204" charset="0"/>
      <p:regular r:id="rId11"/>
    </p:embeddedFont>
    <p:embeddedFont>
      <p:font typeface="Proxima Nova" panose="020B0604020202020204" charset="0"/>
      <p:regular r:id="rId12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04" d="100"/>
          <a:sy n="104" d="100"/>
        </p:scale>
        <p:origin x="4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font" Target="fonts/font3.fntdata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font" Target="fonts/font2.fntdata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font" Target="fonts/font1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5453502" y="1802805"/>
            <a:ext cx="7380996" cy="3340695"/>
          </a:xfrm>
          <a:custGeom>
            <a:avLst/>
            <a:gdLst/>
            <a:ahLst/>
            <a:cxnLst/>
            <a:rect l="l" t="t" r="r" b="b"/>
            <a:pathLst>
              <a:path w="7380996" h="3340695">
                <a:moveTo>
                  <a:pt x="0" y="0"/>
                </a:moveTo>
                <a:lnTo>
                  <a:pt x="7380996" y="0"/>
                </a:lnTo>
                <a:lnTo>
                  <a:pt x="7380996" y="3340695"/>
                </a:lnTo>
                <a:lnTo>
                  <a:pt x="0" y="334069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56008" t="-62174" r="-63384" b="-56250"/>
            </a:stretch>
          </a:blipFill>
        </p:spPr>
      </p:sp>
      <p:sp>
        <p:nvSpPr>
          <p:cNvPr id="4" name="TextBox 4"/>
          <p:cNvSpPr txBox="1"/>
          <p:nvPr/>
        </p:nvSpPr>
        <p:spPr>
          <a:xfrm>
            <a:off x="4640150" y="5133248"/>
            <a:ext cx="9007700" cy="15175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476"/>
              </a:lnSpc>
            </a:pPr>
            <a:r>
              <a:rPr lang="en-US" sz="8911">
                <a:solidFill>
                  <a:srgbClr val="FFFFFF"/>
                </a:solidFill>
                <a:latin typeface="Neufreit"/>
              </a:rPr>
              <a:t>Warm-in Exercise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4904110" y="6707918"/>
            <a:ext cx="8479780" cy="99474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8171"/>
              </a:lnSpc>
            </a:pPr>
            <a:r>
              <a:rPr lang="en-US" sz="5836">
                <a:solidFill>
                  <a:srgbClr val="FFFFFF"/>
                </a:solidFill>
                <a:latin typeface="Arial Rounded MT Bold"/>
              </a:rPr>
              <a:t>Helping a friend via text</a:t>
            </a:r>
          </a:p>
        </p:txBody>
      </p:sp>
      <p:sp>
        <p:nvSpPr>
          <p:cNvPr id="6" name="Freeform 6"/>
          <p:cNvSpPr/>
          <p:nvPr/>
        </p:nvSpPr>
        <p:spPr>
          <a:xfrm>
            <a:off x="459045" y="363317"/>
            <a:ext cx="3680743" cy="1786112"/>
          </a:xfrm>
          <a:custGeom>
            <a:avLst/>
            <a:gdLst/>
            <a:ahLst/>
            <a:cxnLst/>
            <a:rect l="l" t="t" r="r" b="b"/>
            <a:pathLst>
              <a:path w="3680743" h="1786112">
                <a:moveTo>
                  <a:pt x="0" y="0"/>
                </a:moveTo>
                <a:lnTo>
                  <a:pt x="3680743" y="0"/>
                </a:lnTo>
                <a:lnTo>
                  <a:pt x="3680743" y="1786111"/>
                </a:lnTo>
                <a:lnTo>
                  <a:pt x="0" y="1786111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288777" y="3107513"/>
            <a:ext cx="15710446" cy="17081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999"/>
              </a:lnSpc>
            </a:pPr>
            <a:r>
              <a:rPr lang="en-US" sz="9999" spc="-299">
                <a:solidFill>
                  <a:srgbClr val="F38036"/>
                </a:solidFill>
                <a:latin typeface="Neufreit"/>
              </a:rPr>
              <a:t>Text 1: 30 seconds to respond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028700" y="5419851"/>
            <a:ext cx="16230600" cy="19716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>
                <a:solidFill>
                  <a:srgbClr val="19345C"/>
                </a:solidFill>
                <a:latin typeface="Arial Rounded MT Bold"/>
              </a:rPr>
              <a:t>“Hi, I’ve had enough of my parents, can I come over?”</a:t>
            </a:r>
          </a:p>
        </p:txBody>
      </p:sp>
      <p:sp>
        <p:nvSpPr>
          <p:cNvPr id="4" name="Freeform 4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168450" y="2628112"/>
            <a:ext cx="15951101" cy="17081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999"/>
              </a:lnSpc>
            </a:pPr>
            <a:r>
              <a:rPr lang="en-US" sz="9999" spc="-299">
                <a:solidFill>
                  <a:srgbClr val="F38036"/>
                </a:solidFill>
                <a:latin typeface="Neufreit"/>
              </a:rPr>
              <a:t>Text 2: 90 seconds to respond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028700" y="4940450"/>
            <a:ext cx="16230600" cy="38766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dirty="0">
                <a:solidFill>
                  <a:srgbClr val="19345C"/>
                </a:solidFill>
                <a:latin typeface="Arial Rounded MT Bold"/>
              </a:rPr>
              <a:t>“Hey, my cousin in Year 11 invited me to their house for a party this weekend. I think I want to go. You </a:t>
            </a:r>
            <a:r>
              <a:rPr lang="en-US" sz="7500" dirty="0" err="1">
                <a:solidFill>
                  <a:srgbClr val="19345C"/>
                </a:solidFill>
                <a:latin typeface="Arial Rounded MT Bold"/>
              </a:rPr>
              <a:t>wanna</a:t>
            </a:r>
            <a:r>
              <a:rPr lang="en-US" sz="7500" dirty="0">
                <a:solidFill>
                  <a:srgbClr val="19345C"/>
                </a:solidFill>
                <a:latin typeface="Arial Rounded MT Bold"/>
              </a:rPr>
              <a:t> come?”</a:t>
            </a:r>
          </a:p>
        </p:txBody>
      </p:sp>
      <p:sp>
        <p:nvSpPr>
          <p:cNvPr id="4" name="Freeform 4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1448916" y="2022885"/>
            <a:ext cx="15390168" cy="17081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3999"/>
              </a:lnSpc>
            </a:pPr>
            <a:r>
              <a:rPr lang="en-US" sz="9999" spc="-299">
                <a:solidFill>
                  <a:srgbClr val="F38036"/>
                </a:solidFill>
                <a:latin typeface="Neufreit"/>
              </a:rPr>
              <a:t>Text 3: 4 minutes to respond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028700" y="4335223"/>
            <a:ext cx="16230600" cy="48291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500"/>
              </a:lnSpc>
            </a:pPr>
            <a:r>
              <a:rPr lang="en-US" sz="7500" dirty="0">
                <a:solidFill>
                  <a:srgbClr val="19345C"/>
                </a:solidFill>
                <a:latin typeface="Arial Rounded MT Bold"/>
              </a:rPr>
              <a:t>“Hey, my brother has some friends over right now and I think they’re all a bit drunk. My parents are away for the weekend and I don’t know what to do”</a:t>
            </a:r>
          </a:p>
        </p:txBody>
      </p:sp>
      <p:sp>
        <p:nvSpPr>
          <p:cNvPr id="4" name="Freeform 4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3156719" y="1856552"/>
            <a:ext cx="11974562" cy="161640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13999"/>
              </a:lnSpc>
            </a:pPr>
            <a:r>
              <a:rPr lang="en-US" sz="9999" spc="-299" dirty="0">
                <a:solidFill>
                  <a:srgbClr val="F38036"/>
                </a:solidFill>
                <a:latin typeface="Neufreit"/>
              </a:rPr>
              <a:t>Discussion Questions</a:t>
            </a:r>
          </a:p>
        </p:txBody>
      </p:sp>
      <p:sp>
        <p:nvSpPr>
          <p:cNvPr id="3" name="TextBox 3"/>
          <p:cNvSpPr txBox="1"/>
          <p:nvPr/>
        </p:nvSpPr>
        <p:spPr>
          <a:xfrm>
            <a:off x="1028700" y="4253116"/>
            <a:ext cx="16230600" cy="515756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1079501" lvl="1" indent="-539750">
              <a:lnSpc>
                <a:spcPts val="5000"/>
              </a:lnSpc>
              <a:buFont typeface="Arial"/>
              <a:buChar char="•"/>
            </a:pPr>
            <a:r>
              <a:rPr lang="en-US" sz="5000" dirty="0">
                <a:solidFill>
                  <a:srgbClr val="19345C"/>
                </a:solidFill>
                <a:latin typeface="Proxima Nova"/>
              </a:rPr>
              <a:t>What influences did you have to consider with each situation?</a:t>
            </a:r>
          </a:p>
          <a:p>
            <a:pPr marL="1079501" lvl="1" indent="-539750">
              <a:lnSpc>
                <a:spcPts val="5000"/>
              </a:lnSpc>
              <a:buFont typeface="Arial"/>
              <a:buChar char="•"/>
            </a:pPr>
            <a:endParaRPr lang="en-US" sz="5000" dirty="0">
              <a:solidFill>
                <a:srgbClr val="19345C"/>
              </a:solidFill>
              <a:latin typeface="Proxima Nova"/>
            </a:endParaRPr>
          </a:p>
          <a:p>
            <a:pPr marL="1079501" lvl="1" indent="-539750">
              <a:lnSpc>
                <a:spcPts val="5000"/>
              </a:lnSpc>
              <a:buFont typeface="Arial"/>
              <a:buChar char="•"/>
            </a:pPr>
            <a:r>
              <a:rPr lang="en-US" sz="5000" dirty="0">
                <a:solidFill>
                  <a:srgbClr val="19345C"/>
                </a:solidFill>
                <a:latin typeface="Proxima Nova"/>
              </a:rPr>
              <a:t>What difference did the longer time to respond have on what you wrote back? </a:t>
            </a:r>
          </a:p>
          <a:p>
            <a:pPr marL="539751" lvl="1">
              <a:lnSpc>
                <a:spcPts val="5000"/>
              </a:lnSpc>
            </a:pPr>
            <a:endParaRPr lang="en-US" sz="5000" dirty="0">
              <a:solidFill>
                <a:srgbClr val="19345C"/>
              </a:solidFill>
              <a:latin typeface="Proxima Nova"/>
            </a:endParaRPr>
          </a:p>
          <a:p>
            <a:pPr marL="1079501" lvl="1" indent="-539750">
              <a:lnSpc>
                <a:spcPts val="5000"/>
              </a:lnSpc>
              <a:buFont typeface="Arial"/>
              <a:buChar char="•"/>
            </a:pPr>
            <a:r>
              <a:rPr lang="en-US" sz="5000" dirty="0">
                <a:solidFill>
                  <a:srgbClr val="19345C"/>
                </a:solidFill>
                <a:latin typeface="Proxima Nova"/>
              </a:rPr>
              <a:t>Do you think it’s important to take your time when giving friend’s advice?</a:t>
            </a:r>
          </a:p>
        </p:txBody>
      </p:sp>
      <p:sp>
        <p:nvSpPr>
          <p:cNvPr id="4" name="Freeform 4"/>
          <p:cNvSpPr/>
          <p:nvPr/>
        </p:nvSpPr>
        <p:spPr>
          <a:xfrm>
            <a:off x="330780" y="334199"/>
            <a:ext cx="3481621" cy="1522353"/>
          </a:xfrm>
          <a:custGeom>
            <a:avLst/>
            <a:gdLst/>
            <a:ahLst/>
            <a:cxnLst/>
            <a:rect l="l" t="t" r="r" b="b"/>
            <a:pathLst>
              <a:path w="3481621" h="1522353">
                <a:moveTo>
                  <a:pt x="0" y="0"/>
                </a:moveTo>
                <a:lnTo>
                  <a:pt x="3481621" y="0"/>
                </a:lnTo>
                <a:lnTo>
                  <a:pt x="3481621" y="1522352"/>
                </a:lnTo>
                <a:lnTo>
                  <a:pt x="0" y="152235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-26371" t="-69968" r="-38766" b="-67973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3534199-82fd-4eec-911c-417cb30b1d26" xsi:nil="true"/>
    <lcf76f155ced4ddcb4097134ff3c332f xmlns="7211a064-ce83-43a1-9f6b-44ed3da18241">
      <Terms xmlns="http://schemas.microsoft.com/office/infopath/2007/PartnerControls"/>
    </lcf76f155ced4ddcb4097134ff3c332f>
    <DocumentTypes xmlns="7211a064-ce83-43a1-9f6b-44ed3da1824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6DBFDDD6F87844B98FE16F27ACB2FA" ma:contentTypeVersion="14" ma:contentTypeDescription="Create a new document." ma:contentTypeScope="" ma:versionID="c1be6f25ab780c30a8195a3075d209b5">
  <xsd:schema xmlns:xsd="http://www.w3.org/2001/XMLSchema" xmlns:xs="http://www.w3.org/2001/XMLSchema" xmlns:p="http://schemas.microsoft.com/office/2006/metadata/properties" xmlns:ns2="7211a064-ce83-43a1-9f6b-44ed3da18241" xmlns:ns3="c3534199-82fd-4eec-911c-417cb30b1d26" targetNamespace="http://schemas.microsoft.com/office/2006/metadata/properties" ma:root="true" ma:fieldsID="bbbf99046d9ee7e36f44b474fb0ce7d6" ns2:_="" ns3:_="">
    <xsd:import namespace="7211a064-ce83-43a1-9f6b-44ed3da18241"/>
    <xsd:import namespace="c3534199-82fd-4eec-911c-417cb30b1d26"/>
    <xsd:element name="properties">
      <xsd:complexType>
        <xsd:sequence>
          <xsd:element name="documentManagement">
            <xsd:complexType>
              <xsd:all>
                <xsd:element ref="ns2:DocumentTypes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11a064-ce83-43a1-9f6b-44ed3da18241" elementFormDefault="qualified">
    <xsd:import namespace="http://schemas.microsoft.com/office/2006/documentManagement/types"/>
    <xsd:import namespace="http://schemas.microsoft.com/office/infopath/2007/PartnerControls"/>
    <xsd:element name="DocumentTypes" ma:index="8" nillable="true" ma:displayName="Document Types" ma:format="Dropdown" ma:internalName="DocumentTypes">
      <xsd:simpleType>
        <xsd:restriction base="dms:Choice">
          <xsd:enumeration value="Choice 1"/>
          <xsd:enumeration value="Choice 2"/>
          <xsd:enumeration value="Choice 3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e02d96be-2975-4f18-8bd4-320e802d4d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534199-82fd-4eec-911c-417cb30b1d26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9d4c11a9-d97d-40f2-bb8a-aae27eafc172}" ma:internalName="TaxCatchAll" ma:showField="CatchAllData" ma:web="c3534199-82fd-4eec-911c-417cb30b1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11F9FA8-5A70-4834-980F-47801E0D4F6A}">
  <ds:schemaRefs>
    <ds:schemaRef ds:uri="http://schemas.microsoft.com/office/2006/metadata/properties"/>
    <ds:schemaRef ds:uri="http://schemas.microsoft.com/office/infopath/2007/PartnerControls"/>
    <ds:schemaRef ds:uri="c3534199-82fd-4eec-911c-417cb30b1d26"/>
    <ds:schemaRef ds:uri="7211a064-ce83-43a1-9f6b-44ed3da18241"/>
  </ds:schemaRefs>
</ds:datastoreItem>
</file>

<file path=customXml/itemProps2.xml><?xml version="1.0" encoding="utf-8"?>
<ds:datastoreItem xmlns:ds="http://schemas.openxmlformats.org/officeDocument/2006/customXml" ds:itemID="{222A50F5-0534-4A95-A8B1-9CDE4481A0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6B069F-9569-4707-97FD-4E907BC7AD8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11a064-ce83-43a1-9f6b-44ed3da18241"/>
    <ds:schemaRef ds:uri="c3534199-82fd-4eec-911c-417cb30b1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150</Words>
  <Application>Microsoft Office PowerPoint</Application>
  <PresentationFormat>Custom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RN - Year 7 AOD</dc:title>
  <cp:lastModifiedBy>Fang Xu</cp:lastModifiedBy>
  <cp:revision>4</cp:revision>
  <dcterms:created xsi:type="dcterms:W3CDTF">2006-08-16T00:00:00Z</dcterms:created>
  <dcterms:modified xsi:type="dcterms:W3CDTF">2024-02-27T05:31:23Z</dcterms:modified>
  <dc:identifier>DAF8Dst-zWg</dc:identifie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0x010100656DBFDDD6F87844B98FE16F27ACB2FA</vt:lpwstr>
  </property>
</Properties>
</file>