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8288000" cy="10287000"/>
  <p:notesSz cx="6858000" cy="9144000"/>
  <p:embeddedFontLst>
    <p:embeddedFont>
      <p:font typeface="Arial Rounded MT Bold" panose="020F0704030504030204" pitchFamily="34" charset="0"/>
      <p:regular r:id="rId18"/>
    </p:embeddedFont>
    <p:embeddedFont>
      <p:font typeface="Neufreit" panose="020B0604020202020204" charset="0"/>
      <p:regular r:id="rId19"/>
    </p:embeddedFont>
    <p:embeddedFont>
      <p:font typeface="Proxima Nova" panose="020B0604020202020204" charset="0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4" d="100"/>
          <a:sy n="104" d="100"/>
        </p:scale>
        <p:origin x="4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3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5453502" y="1802805"/>
            <a:ext cx="7380996" cy="3340695"/>
          </a:xfrm>
          <a:custGeom>
            <a:avLst/>
            <a:gdLst/>
            <a:ahLst/>
            <a:cxnLst/>
            <a:rect l="l" t="t" r="r" b="b"/>
            <a:pathLst>
              <a:path w="7380996" h="3340695">
                <a:moveTo>
                  <a:pt x="0" y="0"/>
                </a:moveTo>
                <a:lnTo>
                  <a:pt x="7380996" y="0"/>
                </a:lnTo>
                <a:lnTo>
                  <a:pt x="7380996" y="3340695"/>
                </a:lnTo>
                <a:lnTo>
                  <a:pt x="0" y="334069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6008" t="-62174" r="-63384" b="-56250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4640150" y="5133248"/>
            <a:ext cx="9007700" cy="1517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476"/>
              </a:lnSpc>
            </a:pPr>
            <a:r>
              <a:rPr lang="en-US" sz="8911">
                <a:solidFill>
                  <a:srgbClr val="FFFFFF"/>
                </a:solidFill>
                <a:latin typeface="Neufreit"/>
              </a:rPr>
              <a:t>Warm-in Exercise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5313313" y="6707918"/>
            <a:ext cx="7661374" cy="9947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171"/>
              </a:lnSpc>
            </a:pPr>
            <a:r>
              <a:rPr lang="en-US" sz="5836">
                <a:solidFill>
                  <a:srgbClr val="FFFFFF"/>
                </a:solidFill>
                <a:latin typeface="Arial Rounded MT Bold"/>
              </a:rPr>
              <a:t>Influences in your life</a:t>
            </a:r>
          </a:p>
        </p:txBody>
      </p:sp>
      <p:sp>
        <p:nvSpPr>
          <p:cNvPr id="6" name="Freeform 6"/>
          <p:cNvSpPr/>
          <p:nvPr/>
        </p:nvSpPr>
        <p:spPr>
          <a:xfrm>
            <a:off x="459045" y="363317"/>
            <a:ext cx="3680743" cy="1786112"/>
          </a:xfrm>
          <a:custGeom>
            <a:avLst/>
            <a:gdLst/>
            <a:ahLst/>
            <a:cxnLst/>
            <a:rect l="l" t="t" r="r" b="b"/>
            <a:pathLst>
              <a:path w="3680743" h="1786112">
                <a:moveTo>
                  <a:pt x="0" y="0"/>
                </a:moveTo>
                <a:lnTo>
                  <a:pt x="3680743" y="0"/>
                </a:lnTo>
                <a:lnTo>
                  <a:pt x="3680743" y="1786111"/>
                </a:lnTo>
                <a:lnTo>
                  <a:pt x="0" y="178611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1162050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19345C"/>
                </a:solidFill>
                <a:latin typeface="Neufreit"/>
              </a:rPr>
              <a:t>Scenario 2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1028700" y="2955356"/>
            <a:ext cx="16230600" cy="61700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99"/>
              </a:lnSpc>
            </a:pPr>
            <a:r>
              <a:rPr lang="en-US" sz="3999" dirty="0" err="1">
                <a:solidFill>
                  <a:srgbClr val="19345C"/>
                </a:solidFill>
                <a:latin typeface="Proxima Nova"/>
              </a:rPr>
              <a:t>Araliya</a:t>
            </a:r>
            <a:r>
              <a:rPr lang="en-US" sz="3999" dirty="0">
                <a:solidFill>
                  <a:srgbClr val="19345C"/>
                </a:solidFill>
                <a:latin typeface="Proxima Nova"/>
              </a:rPr>
              <a:t> and Tillie are excited to go to their first big party since being in high school. </a:t>
            </a:r>
          </a:p>
          <a:p>
            <a:pPr>
              <a:lnSpc>
                <a:spcPts val="1999"/>
              </a:lnSpc>
            </a:pPr>
            <a:endParaRPr lang="en-US" sz="3999" dirty="0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3999"/>
              </a:lnSpc>
            </a:pPr>
            <a:r>
              <a:rPr lang="en-US" sz="3999" dirty="0">
                <a:solidFill>
                  <a:srgbClr val="19345C"/>
                </a:solidFill>
                <a:latin typeface="Proxima Nova"/>
              </a:rPr>
              <a:t>They get to the party and notice that there doesn’t appear to be any adults around, but a lot of other kids from their school and some others they don’t </a:t>
            </a:r>
            <a:r>
              <a:rPr lang="en-US" sz="3999" dirty="0" err="1">
                <a:solidFill>
                  <a:srgbClr val="19345C"/>
                </a:solidFill>
                <a:latin typeface="Proxima Nova"/>
              </a:rPr>
              <a:t>recognise</a:t>
            </a:r>
            <a:r>
              <a:rPr lang="en-US" sz="3999" dirty="0">
                <a:solidFill>
                  <a:srgbClr val="19345C"/>
                </a:solidFill>
                <a:latin typeface="Proxima Nova"/>
              </a:rPr>
              <a:t>. </a:t>
            </a:r>
          </a:p>
          <a:p>
            <a:pPr>
              <a:lnSpc>
                <a:spcPts val="1999"/>
              </a:lnSpc>
            </a:pPr>
            <a:endParaRPr lang="en-US" sz="3999" dirty="0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3999"/>
              </a:lnSpc>
            </a:pPr>
            <a:r>
              <a:rPr lang="en-US" sz="3999" dirty="0" err="1">
                <a:solidFill>
                  <a:srgbClr val="19345C"/>
                </a:solidFill>
                <a:latin typeface="Proxima Nova"/>
              </a:rPr>
              <a:t>Aaraliya</a:t>
            </a:r>
            <a:r>
              <a:rPr lang="en-US" sz="3999" dirty="0">
                <a:solidFill>
                  <a:srgbClr val="19345C"/>
                </a:solidFill>
                <a:latin typeface="Proxima Nova"/>
              </a:rPr>
              <a:t> is excited to meet new people and strikes up a conversation with some of the other students while Tillie stands next to her. </a:t>
            </a:r>
          </a:p>
          <a:p>
            <a:pPr>
              <a:lnSpc>
                <a:spcPts val="1999"/>
              </a:lnSpc>
            </a:pPr>
            <a:endParaRPr lang="en-US" sz="3999" dirty="0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3999"/>
              </a:lnSpc>
            </a:pPr>
            <a:r>
              <a:rPr lang="en-US" sz="3999" dirty="0">
                <a:solidFill>
                  <a:srgbClr val="19345C"/>
                </a:solidFill>
                <a:latin typeface="Proxima Nova"/>
              </a:rPr>
              <a:t>The group heads outside, Tillie and </a:t>
            </a:r>
            <a:r>
              <a:rPr lang="en-US" sz="3999" dirty="0" err="1">
                <a:solidFill>
                  <a:srgbClr val="19345C"/>
                </a:solidFill>
                <a:latin typeface="Proxima Nova"/>
              </a:rPr>
              <a:t>Aariliya</a:t>
            </a:r>
            <a:r>
              <a:rPr lang="en-US" sz="3999" dirty="0">
                <a:solidFill>
                  <a:srgbClr val="19345C"/>
                </a:solidFill>
                <a:latin typeface="Proxima Nova"/>
              </a:rPr>
              <a:t> follow, but then one of the older students pulls out a vape and passes it around. </a:t>
            </a:r>
          </a:p>
          <a:p>
            <a:pPr>
              <a:lnSpc>
                <a:spcPts val="1999"/>
              </a:lnSpc>
            </a:pPr>
            <a:endParaRPr lang="en-US" sz="3999" dirty="0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3999"/>
              </a:lnSpc>
            </a:pPr>
            <a:r>
              <a:rPr lang="en-US" sz="3999" dirty="0" err="1">
                <a:solidFill>
                  <a:srgbClr val="19345C"/>
                </a:solidFill>
                <a:latin typeface="Proxima Nova"/>
              </a:rPr>
              <a:t>Aaraliya</a:t>
            </a:r>
            <a:r>
              <a:rPr lang="en-US" sz="3999" dirty="0">
                <a:solidFill>
                  <a:srgbClr val="19345C"/>
                </a:solidFill>
                <a:latin typeface="Proxima Nova"/>
              </a:rPr>
              <a:t> becomes nervous and wants to leave. ​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1162050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19345C"/>
                </a:solidFill>
                <a:latin typeface="Neufreit"/>
              </a:rPr>
              <a:t>Scenario 3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1028700" y="3328197"/>
            <a:ext cx="16230600" cy="4302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Philip needs to go to the bathroom during class time and asks the teacher to be excused. </a:t>
            </a:r>
          </a:p>
          <a:p>
            <a:pPr>
              <a:lnSpc>
                <a:spcPts val="1999"/>
              </a:lnSpc>
            </a:pPr>
            <a:endParaRPr lang="en-US" sz="3999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3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The teacher allows it and Philip heads to the bathroom. He goes into the stalls and hears some older students come in. </a:t>
            </a:r>
          </a:p>
          <a:p>
            <a:pPr>
              <a:lnSpc>
                <a:spcPts val="1999"/>
              </a:lnSpc>
            </a:pPr>
            <a:endParaRPr lang="en-US" sz="3999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3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He comes out of the cubicle and sees two Year 10 students vaping in the bathroom. </a:t>
            </a:r>
          </a:p>
          <a:p>
            <a:pPr>
              <a:lnSpc>
                <a:spcPts val="1999"/>
              </a:lnSpc>
            </a:pPr>
            <a:endParaRPr lang="en-US" sz="3999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3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Philip exits the cubicle, and the Year 10 students see him. ​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1162050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19345C"/>
                </a:solidFill>
                <a:latin typeface="Neufreit"/>
              </a:rPr>
              <a:t>Scenario 4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1028700" y="3411538"/>
            <a:ext cx="16230600" cy="3540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Ashley is at a sleepover with their friends. </a:t>
            </a:r>
          </a:p>
          <a:p>
            <a:pPr>
              <a:lnSpc>
                <a:spcPts val="1999"/>
              </a:lnSpc>
            </a:pPr>
            <a:endParaRPr lang="en-US" sz="3999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3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They are all eating pizza and playing video games. </a:t>
            </a:r>
          </a:p>
          <a:p>
            <a:pPr>
              <a:lnSpc>
                <a:spcPts val="1999"/>
              </a:lnSpc>
            </a:pPr>
            <a:endParaRPr lang="en-US" sz="3999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3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One of their friends pulls out a vape and starts passing it around. </a:t>
            </a:r>
          </a:p>
          <a:p>
            <a:pPr>
              <a:lnSpc>
                <a:spcPts val="1999"/>
              </a:lnSpc>
            </a:pPr>
            <a:endParaRPr lang="en-US" sz="3999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3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And they talk about how it is healthier than smoking. </a:t>
            </a:r>
          </a:p>
          <a:p>
            <a:pPr>
              <a:lnSpc>
                <a:spcPts val="1999"/>
              </a:lnSpc>
            </a:pPr>
            <a:endParaRPr lang="en-US" sz="3999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3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They are then offered the vape​.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2047051"/>
            <a:ext cx="16230600" cy="13303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999"/>
              </a:lnSpc>
            </a:pPr>
            <a:r>
              <a:rPr lang="en-US" sz="9999" spc="-299">
                <a:solidFill>
                  <a:srgbClr val="19345C"/>
                </a:solidFill>
                <a:latin typeface="Neufreit"/>
              </a:rPr>
              <a:t>Discussion Questions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1028700" y="4154817"/>
            <a:ext cx="16230600" cy="3521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079501" lvl="1" indent="-539750">
              <a:lnSpc>
                <a:spcPts val="7000"/>
              </a:lnSpc>
              <a:buFont typeface="Arial"/>
              <a:buChar char="•"/>
            </a:pPr>
            <a:r>
              <a:rPr lang="en-US" sz="5000">
                <a:solidFill>
                  <a:srgbClr val="19345C"/>
                </a:solidFill>
                <a:latin typeface="Proxima Nova"/>
              </a:rPr>
              <a:t>Who does each dilemma affect? ​</a:t>
            </a:r>
          </a:p>
          <a:p>
            <a:pPr marL="1079501" lvl="1" indent="-539750">
              <a:lnSpc>
                <a:spcPts val="7000"/>
              </a:lnSpc>
              <a:buFont typeface="Arial"/>
              <a:buChar char="•"/>
            </a:pPr>
            <a:r>
              <a:rPr lang="en-US" sz="5000">
                <a:solidFill>
                  <a:srgbClr val="19345C"/>
                </a:solidFill>
                <a:latin typeface="Proxima Nova"/>
              </a:rPr>
              <a:t>How does the dilemma affect each person’s family life, social life and self-esteem?​</a:t>
            </a:r>
          </a:p>
          <a:p>
            <a:pPr marL="1079501" lvl="1" indent="-539750">
              <a:lnSpc>
                <a:spcPts val="7000"/>
              </a:lnSpc>
              <a:buFont typeface="Arial"/>
              <a:buChar char="•"/>
            </a:pPr>
            <a:r>
              <a:rPr lang="en-US" sz="5000">
                <a:solidFill>
                  <a:srgbClr val="19345C"/>
                </a:solidFill>
                <a:latin typeface="Proxima Nova"/>
              </a:rPr>
              <a:t>What are possible solutions to the dilemma?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463001" y="6576513"/>
            <a:ext cx="4025196" cy="2681787"/>
          </a:xfrm>
          <a:custGeom>
            <a:avLst/>
            <a:gdLst/>
            <a:ahLst/>
            <a:cxnLst/>
            <a:rect l="l" t="t" r="r" b="b"/>
            <a:pathLst>
              <a:path w="4025196" h="2681787">
                <a:moveTo>
                  <a:pt x="0" y="0"/>
                </a:moveTo>
                <a:lnTo>
                  <a:pt x="4025196" y="0"/>
                </a:lnTo>
                <a:lnTo>
                  <a:pt x="4025196" y="2681787"/>
                </a:lnTo>
                <a:lnTo>
                  <a:pt x="0" y="26817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 flipH="1">
            <a:off x="1799803" y="6576513"/>
            <a:ext cx="4025196" cy="2681787"/>
          </a:xfrm>
          <a:custGeom>
            <a:avLst/>
            <a:gdLst/>
            <a:ahLst/>
            <a:cxnLst/>
            <a:rect l="l" t="t" r="r" b="b"/>
            <a:pathLst>
              <a:path w="4025196" h="2681787">
                <a:moveTo>
                  <a:pt x="4025196" y="0"/>
                </a:moveTo>
                <a:lnTo>
                  <a:pt x="0" y="0"/>
                </a:lnTo>
                <a:lnTo>
                  <a:pt x="0" y="2681787"/>
                </a:lnTo>
                <a:lnTo>
                  <a:pt x="4025196" y="2681787"/>
                </a:lnTo>
                <a:lnTo>
                  <a:pt x="4025196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3386658" y="2921650"/>
            <a:ext cx="11514683" cy="1708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sz="9999" spc="-299">
                <a:solidFill>
                  <a:srgbClr val="19345C"/>
                </a:solidFill>
                <a:latin typeface="Neufreit"/>
              </a:rPr>
              <a:t>“All drugs are illegal”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812401" y="5882308"/>
            <a:ext cx="3157389" cy="1444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16"/>
              </a:lnSpc>
            </a:pPr>
            <a:r>
              <a:rPr lang="en-US" sz="8369">
                <a:solidFill>
                  <a:srgbClr val="19345C"/>
                </a:solidFill>
                <a:latin typeface="Arial Rounded MT Bold"/>
              </a:rPr>
              <a:t>Agree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9800312" y="5882308"/>
            <a:ext cx="4675287" cy="1444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16"/>
              </a:lnSpc>
            </a:pPr>
            <a:r>
              <a:rPr lang="en-US" sz="8369">
                <a:solidFill>
                  <a:srgbClr val="19345C"/>
                </a:solidFill>
                <a:latin typeface="Arial Rounded MT Bold"/>
              </a:rPr>
              <a:t>Disagree</a:t>
            </a:r>
          </a:p>
        </p:txBody>
      </p:sp>
      <p:sp>
        <p:nvSpPr>
          <p:cNvPr id="7" name="Freeform 7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463001" y="6576513"/>
            <a:ext cx="4025196" cy="2681787"/>
          </a:xfrm>
          <a:custGeom>
            <a:avLst/>
            <a:gdLst/>
            <a:ahLst/>
            <a:cxnLst/>
            <a:rect l="l" t="t" r="r" b="b"/>
            <a:pathLst>
              <a:path w="4025196" h="2681787">
                <a:moveTo>
                  <a:pt x="0" y="0"/>
                </a:moveTo>
                <a:lnTo>
                  <a:pt x="4025196" y="0"/>
                </a:lnTo>
                <a:lnTo>
                  <a:pt x="4025196" y="2681787"/>
                </a:lnTo>
                <a:lnTo>
                  <a:pt x="0" y="26817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2667650"/>
            <a:ext cx="16230600" cy="25971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999"/>
              </a:lnSpc>
            </a:pPr>
            <a:r>
              <a:rPr lang="en-US" sz="9999" spc="-299">
                <a:solidFill>
                  <a:srgbClr val="19345C"/>
                </a:solidFill>
                <a:latin typeface="Neufreit"/>
              </a:rPr>
              <a:t>“I know the services and avenues to help me stay safe”</a:t>
            </a:r>
          </a:p>
        </p:txBody>
      </p:sp>
      <p:sp>
        <p:nvSpPr>
          <p:cNvPr id="4" name="Freeform 4"/>
          <p:cNvSpPr/>
          <p:nvPr/>
        </p:nvSpPr>
        <p:spPr>
          <a:xfrm flipH="1">
            <a:off x="1799803" y="6576513"/>
            <a:ext cx="4025196" cy="2681787"/>
          </a:xfrm>
          <a:custGeom>
            <a:avLst/>
            <a:gdLst/>
            <a:ahLst/>
            <a:cxnLst/>
            <a:rect l="l" t="t" r="r" b="b"/>
            <a:pathLst>
              <a:path w="4025196" h="2681787">
                <a:moveTo>
                  <a:pt x="4025196" y="0"/>
                </a:moveTo>
                <a:lnTo>
                  <a:pt x="0" y="0"/>
                </a:lnTo>
                <a:lnTo>
                  <a:pt x="0" y="2681787"/>
                </a:lnTo>
                <a:lnTo>
                  <a:pt x="4025196" y="2681787"/>
                </a:lnTo>
                <a:lnTo>
                  <a:pt x="4025196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26371" t="-69968" r="-38766" b="-67973"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3812401" y="5882308"/>
            <a:ext cx="3157389" cy="1444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16"/>
              </a:lnSpc>
            </a:pPr>
            <a:r>
              <a:rPr lang="en-US" sz="8369">
                <a:solidFill>
                  <a:srgbClr val="19345C"/>
                </a:solidFill>
                <a:latin typeface="Arial Rounded MT Bold"/>
              </a:rPr>
              <a:t>Agree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9800312" y="5882308"/>
            <a:ext cx="4675287" cy="1444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16"/>
              </a:lnSpc>
            </a:pPr>
            <a:r>
              <a:rPr lang="en-US" sz="8369">
                <a:solidFill>
                  <a:srgbClr val="19345C"/>
                </a:solidFill>
                <a:latin typeface="Arial Rounded MT Bold"/>
              </a:rPr>
              <a:t>Disagree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463001" y="6576513"/>
            <a:ext cx="4025196" cy="2681787"/>
          </a:xfrm>
          <a:custGeom>
            <a:avLst/>
            <a:gdLst/>
            <a:ahLst/>
            <a:cxnLst/>
            <a:rect l="l" t="t" r="r" b="b"/>
            <a:pathLst>
              <a:path w="4025196" h="2681787">
                <a:moveTo>
                  <a:pt x="0" y="0"/>
                </a:moveTo>
                <a:lnTo>
                  <a:pt x="4025196" y="0"/>
                </a:lnTo>
                <a:lnTo>
                  <a:pt x="4025196" y="2681787"/>
                </a:lnTo>
                <a:lnTo>
                  <a:pt x="0" y="26817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2667650"/>
            <a:ext cx="16230600" cy="25971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999"/>
              </a:lnSpc>
            </a:pPr>
            <a:r>
              <a:rPr lang="en-US" sz="9999" spc="-299">
                <a:solidFill>
                  <a:srgbClr val="19345C"/>
                </a:solidFill>
                <a:latin typeface="Neufreit"/>
              </a:rPr>
              <a:t>“Friends are a the biggest influence on my decisions”</a:t>
            </a:r>
          </a:p>
        </p:txBody>
      </p:sp>
      <p:sp>
        <p:nvSpPr>
          <p:cNvPr id="4" name="Freeform 4"/>
          <p:cNvSpPr/>
          <p:nvPr/>
        </p:nvSpPr>
        <p:spPr>
          <a:xfrm flipH="1">
            <a:off x="1799803" y="6576513"/>
            <a:ext cx="4025196" cy="2681787"/>
          </a:xfrm>
          <a:custGeom>
            <a:avLst/>
            <a:gdLst/>
            <a:ahLst/>
            <a:cxnLst/>
            <a:rect l="l" t="t" r="r" b="b"/>
            <a:pathLst>
              <a:path w="4025196" h="2681787">
                <a:moveTo>
                  <a:pt x="4025196" y="0"/>
                </a:moveTo>
                <a:lnTo>
                  <a:pt x="0" y="0"/>
                </a:lnTo>
                <a:lnTo>
                  <a:pt x="0" y="2681787"/>
                </a:lnTo>
                <a:lnTo>
                  <a:pt x="4025196" y="2681787"/>
                </a:lnTo>
                <a:lnTo>
                  <a:pt x="4025196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26371" t="-69968" r="-38766" b="-67973"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3812401" y="5882308"/>
            <a:ext cx="3157389" cy="1444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16"/>
              </a:lnSpc>
            </a:pPr>
            <a:r>
              <a:rPr lang="en-US" sz="8369">
                <a:solidFill>
                  <a:srgbClr val="19345C"/>
                </a:solidFill>
                <a:latin typeface="Arial Rounded MT Bold"/>
              </a:rPr>
              <a:t>Agree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9800312" y="5882308"/>
            <a:ext cx="4675287" cy="1444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16"/>
              </a:lnSpc>
            </a:pPr>
            <a:r>
              <a:rPr lang="en-US" sz="8369">
                <a:solidFill>
                  <a:srgbClr val="19345C"/>
                </a:solidFill>
                <a:latin typeface="Arial Rounded MT Bold"/>
              </a:rPr>
              <a:t>Disagree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463001" y="6576513"/>
            <a:ext cx="4025196" cy="2681787"/>
          </a:xfrm>
          <a:custGeom>
            <a:avLst/>
            <a:gdLst/>
            <a:ahLst/>
            <a:cxnLst/>
            <a:rect l="l" t="t" r="r" b="b"/>
            <a:pathLst>
              <a:path w="4025196" h="2681787">
                <a:moveTo>
                  <a:pt x="0" y="0"/>
                </a:moveTo>
                <a:lnTo>
                  <a:pt x="4025196" y="0"/>
                </a:lnTo>
                <a:lnTo>
                  <a:pt x="4025196" y="2681787"/>
                </a:lnTo>
                <a:lnTo>
                  <a:pt x="0" y="26817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2667650"/>
            <a:ext cx="16230600" cy="25971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999"/>
              </a:lnSpc>
            </a:pPr>
            <a:r>
              <a:rPr lang="en-US" sz="9999" spc="-299">
                <a:solidFill>
                  <a:srgbClr val="19345C"/>
                </a:solidFill>
                <a:latin typeface="Neufreit"/>
              </a:rPr>
              <a:t>“Social media is the biggest influence on my decisions”</a:t>
            </a:r>
          </a:p>
        </p:txBody>
      </p:sp>
      <p:sp>
        <p:nvSpPr>
          <p:cNvPr id="4" name="Freeform 4"/>
          <p:cNvSpPr/>
          <p:nvPr/>
        </p:nvSpPr>
        <p:spPr>
          <a:xfrm flipH="1">
            <a:off x="1799803" y="6576513"/>
            <a:ext cx="4025196" cy="2681787"/>
          </a:xfrm>
          <a:custGeom>
            <a:avLst/>
            <a:gdLst/>
            <a:ahLst/>
            <a:cxnLst/>
            <a:rect l="l" t="t" r="r" b="b"/>
            <a:pathLst>
              <a:path w="4025196" h="2681787">
                <a:moveTo>
                  <a:pt x="4025196" y="0"/>
                </a:moveTo>
                <a:lnTo>
                  <a:pt x="0" y="0"/>
                </a:lnTo>
                <a:lnTo>
                  <a:pt x="0" y="2681787"/>
                </a:lnTo>
                <a:lnTo>
                  <a:pt x="4025196" y="2681787"/>
                </a:lnTo>
                <a:lnTo>
                  <a:pt x="4025196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26371" t="-69968" r="-38766" b="-67973"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3812401" y="5882308"/>
            <a:ext cx="3157389" cy="1444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16"/>
              </a:lnSpc>
            </a:pPr>
            <a:r>
              <a:rPr lang="en-US" sz="8369">
                <a:solidFill>
                  <a:srgbClr val="19345C"/>
                </a:solidFill>
                <a:latin typeface="Arial Rounded MT Bold"/>
              </a:rPr>
              <a:t>Agree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9800312" y="5882308"/>
            <a:ext cx="4675287" cy="1444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16"/>
              </a:lnSpc>
            </a:pPr>
            <a:r>
              <a:rPr lang="en-US" sz="8369">
                <a:solidFill>
                  <a:srgbClr val="19345C"/>
                </a:solidFill>
                <a:latin typeface="Arial Rounded MT Bold"/>
              </a:rPr>
              <a:t>Disagree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463001" y="6576513"/>
            <a:ext cx="4025196" cy="2681787"/>
          </a:xfrm>
          <a:custGeom>
            <a:avLst/>
            <a:gdLst/>
            <a:ahLst/>
            <a:cxnLst/>
            <a:rect l="l" t="t" r="r" b="b"/>
            <a:pathLst>
              <a:path w="4025196" h="2681787">
                <a:moveTo>
                  <a:pt x="0" y="0"/>
                </a:moveTo>
                <a:lnTo>
                  <a:pt x="4025196" y="0"/>
                </a:lnTo>
                <a:lnTo>
                  <a:pt x="4025196" y="2681787"/>
                </a:lnTo>
                <a:lnTo>
                  <a:pt x="0" y="26817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2667650"/>
            <a:ext cx="16230600" cy="25971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999"/>
              </a:lnSpc>
            </a:pPr>
            <a:r>
              <a:rPr lang="en-US" sz="9999" spc="-299">
                <a:solidFill>
                  <a:srgbClr val="19345C"/>
                </a:solidFill>
                <a:latin typeface="Neufreit"/>
              </a:rPr>
              <a:t>“Social media improves my life”</a:t>
            </a:r>
          </a:p>
        </p:txBody>
      </p:sp>
      <p:sp>
        <p:nvSpPr>
          <p:cNvPr id="4" name="Freeform 4"/>
          <p:cNvSpPr/>
          <p:nvPr/>
        </p:nvSpPr>
        <p:spPr>
          <a:xfrm flipH="1">
            <a:off x="1799803" y="6576513"/>
            <a:ext cx="4025196" cy="2681787"/>
          </a:xfrm>
          <a:custGeom>
            <a:avLst/>
            <a:gdLst/>
            <a:ahLst/>
            <a:cxnLst/>
            <a:rect l="l" t="t" r="r" b="b"/>
            <a:pathLst>
              <a:path w="4025196" h="2681787">
                <a:moveTo>
                  <a:pt x="4025196" y="0"/>
                </a:moveTo>
                <a:lnTo>
                  <a:pt x="0" y="0"/>
                </a:lnTo>
                <a:lnTo>
                  <a:pt x="0" y="2681787"/>
                </a:lnTo>
                <a:lnTo>
                  <a:pt x="4025196" y="2681787"/>
                </a:lnTo>
                <a:lnTo>
                  <a:pt x="4025196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26371" t="-69968" r="-38766" b="-67973"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3812401" y="5882308"/>
            <a:ext cx="3157389" cy="1444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16"/>
              </a:lnSpc>
            </a:pPr>
            <a:r>
              <a:rPr lang="en-US" sz="8369">
                <a:solidFill>
                  <a:srgbClr val="19345C"/>
                </a:solidFill>
                <a:latin typeface="Arial Rounded MT Bold"/>
              </a:rPr>
              <a:t>Agree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9800312" y="5882308"/>
            <a:ext cx="4675287" cy="1444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16"/>
              </a:lnSpc>
            </a:pPr>
            <a:r>
              <a:rPr lang="en-US" sz="8369">
                <a:solidFill>
                  <a:srgbClr val="19345C"/>
                </a:solidFill>
                <a:latin typeface="Arial Rounded MT Bold"/>
              </a:rPr>
              <a:t>Disagree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463001" y="6576513"/>
            <a:ext cx="4025196" cy="2681787"/>
          </a:xfrm>
          <a:custGeom>
            <a:avLst/>
            <a:gdLst/>
            <a:ahLst/>
            <a:cxnLst/>
            <a:rect l="l" t="t" r="r" b="b"/>
            <a:pathLst>
              <a:path w="4025196" h="2681787">
                <a:moveTo>
                  <a:pt x="0" y="0"/>
                </a:moveTo>
                <a:lnTo>
                  <a:pt x="4025196" y="0"/>
                </a:lnTo>
                <a:lnTo>
                  <a:pt x="4025196" y="2681787"/>
                </a:lnTo>
                <a:lnTo>
                  <a:pt x="0" y="26817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2667650"/>
            <a:ext cx="16230600" cy="25971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999"/>
              </a:lnSpc>
            </a:pPr>
            <a:r>
              <a:rPr lang="en-US" sz="9999" spc="-299">
                <a:solidFill>
                  <a:srgbClr val="19345C"/>
                </a:solidFill>
                <a:latin typeface="Neufreit"/>
              </a:rPr>
              <a:t>“Health is the biggest risk when vaping”</a:t>
            </a:r>
          </a:p>
        </p:txBody>
      </p:sp>
      <p:sp>
        <p:nvSpPr>
          <p:cNvPr id="4" name="Freeform 4"/>
          <p:cNvSpPr/>
          <p:nvPr/>
        </p:nvSpPr>
        <p:spPr>
          <a:xfrm flipH="1">
            <a:off x="1799803" y="6576513"/>
            <a:ext cx="4025196" cy="2681787"/>
          </a:xfrm>
          <a:custGeom>
            <a:avLst/>
            <a:gdLst/>
            <a:ahLst/>
            <a:cxnLst/>
            <a:rect l="l" t="t" r="r" b="b"/>
            <a:pathLst>
              <a:path w="4025196" h="2681787">
                <a:moveTo>
                  <a:pt x="4025196" y="0"/>
                </a:moveTo>
                <a:lnTo>
                  <a:pt x="0" y="0"/>
                </a:lnTo>
                <a:lnTo>
                  <a:pt x="0" y="2681787"/>
                </a:lnTo>
                <a:lnTo>
                  <a:pt x="4025196" y="2681787"/>
                </a:lnTo>
                <a:lnTo>
                  <a:pt x="4025196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26371" t="-69968" r="-38766" b="-67973"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3812401" y="5882308"/>
            <a:ext cx="3157389" cy="1444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16"/>
              </a:lnSpc>
            </a:pPr>
            <a:r>
              <a:rPr lang="en-US" sz="8369">
                <a:solidFill>
                  <a:srgbClr val="19345C"/>
                </a:solidFill>
                <a:latin typeface="Arial Rounded MT Bold"/>
              </a:rPr>
              <a:t>Agree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9800312" y="5882308"/>
            <a:ext cx="4675287" cy="1444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16"/>
              </a:lnSpc>
            </a:pPr>
            <a:r>
              <a:rPr lang="en-US" sz="8369">
                <a:solidFill>
                  <a:srgbClr val="19345C"/>
                </a:solidFill>
                <a:latin typeface="Arial Rounded MT Bold"/>
              </a:rPr>
              <a:t>Disagree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3493716"/>
            <a:ext cx="16230600" cy="13303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999"/>
              </a:lnSpc>
            </a:pPr>
            <a:r>
              <a:rPr lang="en-US" sz="9999" spc="-299">
                <a:solidFill>
                  <a:srgbClr val="19345C"/>
                </a:solidFill>
                <a:latin typeface="Neufreit"/>
              </a:rPr>
              <a:t>Small Group Activity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5162848" y="5539009"/>
            <a:ext cx="7962305" cy="1444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716"/>
              </a:lnSpc>
            </a:pPr>
            <a:r>
              <a:rPr lang="en-US" sz="8369">
                <a:solidFill>
                  <a:srgbClr val="19345C"/>
                </a:solidFill>
                <a:latin typeface="Arial Rounded MT Bold"/>
              </a:rPr>
              <a:t>Social Dilemma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1162050"/>
            <a:ext cx="16230600" cy="100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spc="-225">
                <a:solidFill>
                  <a:srgbClr val="19345C"/>
                </a:solidFill>
                <a:latin typeface="Neufreit"/>
              </a:rPr>
              <a:t>Scenario 1</a:t>
            </a:r>
          </a:p>
        </p:txBody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1028700" y="3192618"/>
            <a:ext cx="16230600" cy="4806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Eric and Shannen are best friends who have known each other since Kindergarten.</a:t>
            </a:r>
          </a:p>
          <a:p>
            <a:pPr>
              <a:lnSpc>
                <a:spcPts val="1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 </a:t>
            </a:r>
          </a:p>
          <a:p>
            <a:pPr>
              <a:lnSpc>
                <a:spcPts val="3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When they both get to the same high school, they’re put in different classes. </a:t>
            </a:r>
          </a:p>
          <a:p>
            <a:pPr>
              <a:lnSpc>
                <a:spcPts val="1999"/>
              </a:lnSpc>
            </a:pPr>
            <a:endParaRPr lang="en-US" sz="3999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3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Eric notices that Shannen has become very close with the other students in her class and cancels on plans with Eric to hang out after school. </a:t>
            </a:r>
          </a:p>
          <a:p>
            <a:pPr>
              <a:lnSpc>
                <a:spcPts val="1999"/>
              </a:lnSpc>
            </a:pPr>
            <a:endParaRPr lang="en-US" sz="3999">
              <a:solidFill>
                <a:srgbClr val="19345C"/>
              </a:solidFill>
              <a:latin typeface="Proxima Nova"/>
            </a:endParaRPr>
          </a:p>
          <a:p>
            <a:pPr>
              <a:lnSpc>
                <a:spcPts val="3999"/>
              </a:lnSpc>
            </a:pPr>
            <a:r>
              <a:rPr lang="en-US" sz="3999">
                <a:solidFill>
                  <a:srgbClr val="19345C"/>
                </a:solidFill>
                <a:latin typeface="Proxima Nova"/>
              </a:rPr>
              <a:t>On the way home Eric sees Shannen and her new friends vaping at the train station. What options does Eric have?​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534199-82fd-4eec-911c-417cb30b1d26" xsi:nil="true"/>
    <lcf76f155ced4ddcb4097134ff3c332f xmlns="7211a064-ce83-43a1-9f6b-44ed3da18241">
      <Terms xmlns="http://schemas.microsoft.com/office/infopath/2007/PartnerControls"/>
    </lcf76f155ced4ddcb4097134ff3c332f>
    <DocumentTypes xmlns="7211a064-ce83-43a1-9f6b-44ed3da1824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6DBFDDD6F87844B98FE16F27ACB2FA" ma:contentTypeVersion="14" ma:contentTypeDescription="Create a new document." ma:contentTypeScope="" ma:versionID="c1be6f25ab780c30a8195a3075d209b5">
  <xsd:schema xmlns:xsd="http://www.w3.org/2001/XMLSchema" xmlns:xs="http://www.w3.org/2001/XMLSchema" xmlns:p="http://schemas.microsoft.com/office/2006/metadata/properties" xmlns:ns2="7211a064-ce83-43a1-9f6b-44ed3da18241" xmlns:ns3="c3534199-82fd-4eec-911c-417cb30b1d26" targetNamespace="http://schemas.microsoft.com/office/2006/metadata/properties" ma:root="true" ma:fieldsID="bbbf99046d9ee7e36f44b474fb0ce7d6" ns2:_="" ns3:_="">
    <xsd:import namespace="7211a064-ce83-43a1-9f6b-44ed3da18241"/>
    <xsd:import namespace="c3534199-82fd-4eec-911c-417cb30b1d26"/>
    <xsd:element name="properties">
      <xsd:complexType>
        <xsd:sequence>
          <xsd:element name="documentManagement">
            <xsd:complexType>
              <xsd:all>
                <xsd:element ref="ns2:DocumentTypes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11a064-ce83-43a1-9f6b-44ed3da18241" elementFormDefault="qualified">
    <xsd:import namespace="http://schemas.microsoft.com/office/2006/documentManagement/types"/>
    <xsd:import namespace="http://schemas.microsoft.com/office/infopath/2007/PartnerControls"/>
    <xsd:element name="DocumentTypes" ma:index="8" nillable="true" ma:displayName="Document Types" ma:format="Dropdown" ma:internalName="DocumentTypes">
      <xsd:simpleType>
        <xsd:restriction base="dms:Choice">
          <xsd:enumeration value="Choice 1"/>
          <xsd:enumeration value="Choice 2"/>
          <xsd:enumeration value="Choice 3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02d96be-2975-4f18-8bd4-320e802d4d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34199-82fd-4eec-911c-417cb30b1d2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d4c11a9-d97d-40f2-bb8a-aae27eafc172}" ma:internalName="TaxCatchAll" ma:showField="CatchAllData" ma:web="c3534199-82fd-4eec-911c-417cb30b1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105F9B-3063-4557-8FCF-87F22F797A21}">
  <ds:schemaRefs>
    <ds:schemaRef ds:uri="http://schemas.microsoft.com/office/2006/metadata/properties"/>
    <ds:schemaRef ds:uri="http://schemas.microsoft.com/office/infopath/2007/PartnerControls"/>
    <ds:schemaRef ds:uri="c3534199-82fd-4eec-911c-417cb30b1d26"/>
    <ds:schemaRef ds:uri="7211a064-ce83-43a1-9f6b-44ed3da18241"/>
  </ds:schemaRefs>
</ds:datastoreItem>
</file>

<file path=customXml/itemProps2.xml><?xml version="1.0" encoding="utf-8"?>
<ds:datastoreItem xmlns:ds="http://schemas.openxmlformats.org/officeDocument/2006/customXml" ds:itemID="{E8516A2C-A960-4BC2-9B23-B4F093D504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C8E7C4-BB7F-4DF3-8E14-5E973D75F9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11a064-ce83-43a1-9f6b-44ed3da18241"/>
    <ds:schemaRef ds:uri="c3534199-82fd-4eec-911c-417cb30b1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Office PowerPoint</Application>
  <PresentationFormat>Custom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 - Year 7 Vaping</dc:title>
  <cp:lastModifiedBy>Fang Xu</cp:lastModifiedBy>
  <cp:revision>3</cp:revision>
  <dcterms:created xsi:type="dcterms:W3CDTF">2006-08-16T00:00:00Z</dcterms:created>
  <dcterms:modified xsi:type="dcterms:W3CDTF">2024-02-27T05:30:22Z</dcterms:modified>
  <dc:identifier>DAF74KwG0NQ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0x010100656DBFDDD6F87844B98FE16F27ACB2FA</vt:lpwstr>
  </property>
</Properties>
</file>