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8288000" cy="10287000"/>
  <p:notesSz cx="6858000" cy="9144000"/>
  <p:embeddedFontLst>
    <p:embeddedFont>
      <p:font typeface="Arial Rounded MT Bold" panose="020F0704030504030204" pitchFamily="34" charset="0"/>
      <p:regular r:id="rId23"/>
    </p:embeddedFont>
    <p:embeddedFont>
      <p:font typeface="Neufreit" panose="020B0604020202020204" charset="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2" d="100"/>
          <a:sy n="42" d="100"/>
        </p:scale>
        <p:origin x="7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1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453502" y="1802805"/>
            <a:ext cx="7380996" cy="3340695"/>
          </a:xfrm>
          <a:custGeom>
            <a:avLst/>
            <a:gdLst/>
            <a:ahLst/>
            <a:cxnLst/>
            <a:rect l="l" t="t" r="r" b="b"/>
            <a:pathLst>
              <a:path w="7380996" h="3340695">
                <a:moveTo>
                  <a:pt x="0" y="0"/>
                </a:moveTo>
                <a:lnTo>
                  <a:pt x="7380996" y="0"/>
                </a:lnTo>
                <a:lnTo>
                  <a:pt x="7380996" y="3340695"/>
                </a:lnTo>
                <a:lnTo>
                  <a:pt x="0" y="33406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6008" t="-62174" r="-63384" b="-56250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4640150" y="5133248"/>
            <a:ext cx="9007700" cy="1517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76"/>
              </a:lnSpc>
            </a:pPr>
            <a:r>
              <a:rPr lang="en-US" sz="8911">
                <a:solidFill>
                  <a:srgbClr val="FFFFFF"/>
                </a:solidFill>
                <a:latin typeface="Neufreit"/>
              </a:rPr>
              <a:t>Warm-in Exercise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869382" y="6707918"/>
            <a:ext cx="10549235" cy="9947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71"/>
              </a:lnSpc>
            </a:pPr>
            <a:r>
              <a:rPr lang="en-US" sz="5836">
                <a:solidFill>
                  <a:srgbClr val="FFFFFF"/>
                </a:solidFill>
                <a:latin typeface="Arial Rounded MT Bold"/>
              </a:rPr>
              <a:t>Fact or Fiction/Heads or Tails</a:t>
            </a:r>
          </a:p>
        </p:txBody>
      </p:sp>
      <p:sp>
        <p:nvSpPr>
          <p:cNvPr id="6" name="Freeform 6"/>
          <p:cNvSpPr/>
          <p:nvPr/>
        </p:nvSpPr>
        <p:spPr>
          <a:xfrm>
            <a:off x="459045" y="363317"/>
            <a:ext cx="3680743" cy="1786112"/>
          </a:xfrm>
          <a:custGeom>
            <a:avLst/>
            <a:gdLst/>
            <a:ahLst/>
            <a:cxnLst/>
            <a:rect l="l" t="t" r="r" b="b"/>
            <a:pathLst>
              <a:path w="3680743" h="1786112">
                <a:moveTo>
                  <a:pt x="0" y="0"/>
                </a:moveTo>
                <a:lnTo>
                  <a:pt x="3680743" y="0"/>
                </a:lnTo>
                <a:lnTo>
                  <a:pt x="3680743" y="1786111"/>
                </a:lnTo>
                <a:lnTo>
                  <a:pt x="0" y="178611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“Illegal drugs are the only substances that can be addictive”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“Prescription medications are only dangerous if they are misused”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“All drugs have the same level of risk and potential harm”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“It’s easy to quit using once you start”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“The only way to become addicted to a substance is through frequent use”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“Peer pressure is the primary reason people try drugs”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“Drug addiction is solely a personal choice, and genetics play no role”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“Using drugs can have a negative impact on academic performance”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3028258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19345C"/>
                </a:solidFill>
                <a:latin typeface="Neufreit"/>
              </a:rPr>
              <a:t>Hallucinogen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028700" y="4706042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19345C"/>
                </a:solidFill>
                <a:latin typeface="Neufreit"/>
              </a:rPr>
              <a:t>Depressant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028700" y="6382442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19345C"/>
                </a:solidFill>
                <a:latin typeface="Neufreit"/>
              </a:rPr>
              <a:t>Stimulant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74491" y="3260039"/>
            <a:ext cx="12139017" cy="170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 spc="-299">
                <a:solidFill>
                  <a:srgbClr val="F38036"/>
                </a:solidFill>
                <a:latin typeface="Neufreit"/>
              </a:rPr>
              <a:t>True = Hands on heads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3477220" y="5768115"/>
            <a:ext cx="11333559" cy="170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False = hands on hips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22910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"Prescription medications are always safe if a doctor prescribes them"​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638675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 dirty="0">
                <a:solidFill>
                  <a:srgbClr val="F38036"/>
                </a:solidFill>
                <a:latin typeface="Neufreit"/>
              </a:rPr>
              <a:t>​"All illegal drugs are highly addictive”​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22910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“One-time drug use can have long-lasting consequences”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“Alcohol is not a drug”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“Marijuana is harmless and has no negative effects”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“Over-the-counter medications are always safe and cannot be abused”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4705350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“Using drugs recreationally is a risk-free activity”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534199-82fd-4eec-911c-417cb30b1d26" xsi:nil="true"/>
    <lcf76f155ced4ddcb4097134ff3c332f xmlns="7211a064-ce83-43a1-9f6b-44ed3da18241">
      <Terms xmlns="http://schemas.microsoft.com/office/infopath/2007/PartnerControls"/>
    </lcf76f155ced4ddcb4097134ff3c332f>
    <DocumentTypes xmlns="7211a064-ce83-43a1-9f6b-44ed3da1824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DBFDDD6F87844B98FE16F27ACB2FA" ma:contentTypeVersion="14" ma:contentTypeDescription="Create a new document." ma:contentTypeScope="" ma:versionID="c1be6f25ab780c30a8195a3075d209b5">
  <xsd:schema xmlns:xsd="http://www.w3.org/2001/XMLSchema" xmlns:xs="http://www.w3.org/2001/XMLSchema" xmlns:p="http://schemas.microsoft.com/office/2006/metadata/properties" xmlns:ns2="7211a064-ce83-43a1-9f6b-44ed3da18241" xmlns:ns3="c3534199-82fd-4eec-911c-417cb30b1d26" targetNamespace="http://schemas.microsoft.com/office/2006/metadata/properties" ma:root="true" ma:fieldsID="bbbf99046d9ee7e36f44b474fb0ce7d6" ns2:_="" ns3:_="">
    <xsd:import namespace="7211a064-ce83-43a1-9f6b-44ed3da18241"/>
    <xsd:import namespace="c3534199-82fd-4eec-911c-417cb30b1d26"/>
    <xsd:element name="properties">
      <xsd:complexType>
        <xsd:sequence>
          <xsd:element name="documentManagement">
            <xsd:complexType>
              <xsd:all>
                <xsd:element ref="ns2:DocumentTypes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1a064-ce83-43a1-9f6b-44ed3da18241" elementFormDefault="qualified">
    <xsd:import namespace="http://schemas.microsoft.com/office/2006/documentManagement/types"/>
    <xsd:import namespace="http://schemas.microsoft.com/office/infopath/2007/PartnerControls"/>
    <xsd:element name="DocumentTypes" ma:index="8" nillable="true" ma:displayName="Document Types" ma:format="Dropdown" ma:internalName="DocumentTypes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02d96be-2975-4f18-8bd4-320e802d4d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34199-82fd-4eec-911c-417cb30b1d2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d4c11a9-d97d-40f2-bb8a-aae27eafc172}" ma:internalName="TaxCatchAll" ma:showField="CatchAllData" ma:web="c3534199-82fd-4eec-911c-417cb30b1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42C0BB-8249-4BE9-A154-446D44D85EF8}">
  <ds:schemaRefs>
    <ds:schemaRef ds:uri="http://schemas.microsoft.com/office/2006/metadata/properties"/>
    <ds:schemaRef ds:uri="http://schemas.microsoft.com/office/infopath/2007/PartnerControls"/>
    <ds:schemaRef ds:uri="c3534199-82fd-4eec-911c-417cb30b1d26"/>
    <ds:schemaRef ds:uri="7211a064-ce83-43a1-9f6b-44ed3da18241"/>
  </ds:schemaRefs>
</ds:datastoreItem>
</file>

<file path=customXml/itemProps2.xml><?xml version="1.0" encoding="utf-8"?>
<ds:datastoreItem xmlns:ds="http://schemas.openxmlformats.org/officeDocument/2006/customXml" ds:itemID="{CB844EE1-5D3E-44CC-95F2-CBA3BF26D4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1AF294-89F9-403C-BAAA-1C15A4BB78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11a064-ce83-43a1-9f6b-44ed3da18241"/>
    <ds:schemaRef ds:uri="c3534199-82fd-4eec-911c-417cb30b1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Custom</PresentationFormat>
  <Paragraphs>22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 - Year 8 AOD</dc:title>
  <cp:lastModifiedBy>Fang Xu</cp:lastModifiedBy>
  <cp:revision>3</cp:revision>
  <dcterms:created xsi:type="dcterms:W3CDTF">2006-08-16T00:00:00Z</dcterms:created>
  <dcterms:modified xsi:type="dcterms:W3CDTF">2024-02-27T06:10:50Z</dcterms:modified>
  <dc:identifier>DAF9YxdGUAY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0x010100656DBFDDD6F87844B98FE16F27ACB2FA</vt:lpwstr>
  </property>
</Properties>
</file>