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8288000" cy="10287000"/>
  <p:notesSz cx="6858000" cy="9144000"/>
  <p:embeddedFontLst>
    <p:embeddedFont>
      <p:font typeface="Arial Rounded MT Bold" panose="020F0704030504030204" pitchFamily="34" charset="0"/>
      <p:regular r:id="rId11"/>
    </p:embeddedFont>
    <p:embeddedFont>
      <p:font typeface="Neufreit" panose="020B0604020202020204" charset="0"/>
      <p:regular r:id="rId12"/>
    </p:embeddedFont>
    <p:embeddedFont>
      <p:font typeface="Proxima Nova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4" d="100"/>
          <a:sy n="104" d="100"/>
        </p:scale>
        <p:origin x="4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gov.au/ministers/the-hon-mark-butler-mp/media/next-steps-on-vaping-reform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5453502" y="1802805"/>
            <a:ext cx="7380996" cy="3340695"/>
          </a:xfrm>
          <a:custGeom>
            <a:avLst/>
            <a:gdLst/>
            <a:ahLst/>
            <a:cxnLst/>
            <a:rect l="l" t="t" r="r" b="b"/>
            <a:pathLst>
              <a:path w="7380996" h="3340695">
                <a:moveTo>
                  <a:pt x="0" y="0"/>
                </a:moveTo>
                <a:lnTo>
                  <a:pt x="7380996" y="0"/>
                </a:lnTo>
                <a:lnTo>
                  <a:pt x="7380996" y="3340695"/>
                </a:lnTo>
                <a:lnTo>
                  <a:pt x="0" y="33406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6008" t="-62174" r="-63384" b="-56250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7384480" y="5133248"/>
            <a:ext cx="3519041" cy="1517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476"/>
              </a:lnSpc>
            </a:pPr>
            <a:r>
              <a:rPr lang="en-US" sz="8911">
                <a:solidFill>
                  <a:srgbClr val="FFFFFF"/>
                </a:solidFill>
                <a:latin typeface="Neufreit"/>
              </a:rPr>
              <a:t>Year 10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6012284" y="6707918"/>
            <a:ext cx="6263432" cy="9947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71"/>
              </a:lnSpc>
            </a:pPr>
            <a:r>
              <a:rPr lang="en-US" sz="5836">
                <a:solidFill>
                  <a:srgbClr val="FFFFFF"/>
                </a:solidFill>
                <a:latin typeface="Arial Rounded MT Bold"/>
              </a:rPr>
              <a:t>Vaping at School </a:t>
            </a:r>
          </a:p>
        </p:txBody>
      </p:sp>
      <p:sp>
        <p:nvSpPr>
          <p:cNvPr id="6" name="Freeform 6"/>
          <p:cNvSpPr/>
          <p:nvPr/>
        </p:nvSpPr>
        <p:spPr>
          <a:xfrm>
            <a:off x="459045" y="363317"/>
            <a:ext cx="3680743" cy="1786112"/>
          </a:xfrm>
          <a:custGeom>
            <a:avLst/>
            <a:gdLst/>
            <a:ahLst/>
            <a:cxnLst/>
            <a:rect l="l" t="t" r="r" b="b"/>
            <a:pathLst>
              <a:path w="3680743" h="1786112">
                <a:moveTo>
                  <a:pt x="0" y="0"/>
                </a:moveTo>
                <a:lnTo>
                  <a:pt x="3680743" y="0"/>
                </a:lnTo>
                <a:lnTo>
                  <a:pt x="3680743" y="1786111"/>
                </a:lnTo>
                <a:lnTo>
                  <a:pt x="0" y="178611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1989901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Warm-Up Activity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700" y="4322140"/>
            <a:ext cx="16230600" cy="3521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079501" lvl="1" indent="-539750">
              <a:lnSpc>
                <a:spcPts val="7000"/>
              </a:lnSpc>
              <a:buFont typeface="Arial"/>
              <a:buChar char="•"/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A question for a friend​</a:t>
            </a:r>
          </a:p>
          <a:p>
            <a:pPr marL="1079501" lvl="1" indent="-539750">
              <a:lnSpc>
                <a:spcPts val="7000"/>
              </a:lnSpc>
              <a:buFont typeface="Arial"/>
              <a:buChar char="•"/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A question for a parent​</a:t>
            </a:r>
          </a:p>
          <a:p>
            <a:pPr marL="1079501" lvl="1" indent="-539750">
              <a:lnSpc>
                <a:spcPts val="7000"/>
              </a:lnSpc>
              <a:buFont typeface="Arial"/>
              <a:buChar char="•"/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A question for a doctor​</a:t>
            </a:r>
          </a:p>
          <a:p>
            <a:pPr marL="1079501" lvl="1" indent="-539750">
              <a:lnSpc>
                <a:spcPts val="7000"/>
              </a:lnSpc>
              <a:buFont typeface="Arial"/>
              <a:buChar char="•"/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A question for a teacher​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1989901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Discussion Questions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700" y="3958824"/>
            <a:ext cx="16230600" cy="39814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971550" lvl="1" indent="-485775">
              <a:lnSpc>
                <a:spcPts val="6299"/>
              </a:lnSpc>
              <a:buFont typeface="Arial"/>
              <a:buChar char="•"/>
            </a:pPr>
            <a:r>
              <a:rPr lang="en-US" sz="4500">
                <a:solidFill>
                  <a:srgbClr val="19345C"/>
                </a:solidFill>
                <a:latin typeface="Proxima Nova"/>
              </a:rPr>
              <a:t>What did the questions for each category have in common? ​</a:t>
            </a:r>
          </a:p>
          <a:p>
            <a:pPr marL="971550" lvl="1" indent="-485775">
              <a:lnSpc>
                <a:spcPts val="6299"/>
              </a:lnSpc>
              <a:buFont typeface="Arial"/>
              <a:buChar char="•"/>
            </a:pPr>
            <a:r>
              <a:rPr lang="en-US" sz="4500">
                <a:solidFill>
                  <a:srgbClr val="19345C"/>
                </a:solidFill>
                <a:latin typeface="Proxima Nova"/>
              </a:rPr>
              <a:t>Would you feel comfortable to ask all the questions regardless of who you were asking? ​</a:t>
            </a:r>
          </a:p>
          <a:p>
            <a:pPr>
              <a:lnSpc>
                <a:spcPts val="6299"/>
              </a:lnSpc>
            </a:pPr>
            <a:endParaRPr lang="en-US" sz="4500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6299"/>
              </a:lnSpc>
            </a:pPr>
            <a:r>
              <a:rPr lang="en-US" sz="4500">
                <a:solidFill>
                  <a:srgbClr val="19345C"/>
                </a:solidFill>
                <a:latin typeface="Proxima Nova"/>
              </a:rPr>
              <a:t>Task: Ask two of their questions to the intended people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989901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Read the following article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Freeform 4">
            <a:hlinkClick r:id="rId3" tooltip="https://www.health.gov.au/ministers/the-hon-mark-butler-mp/media/next-steps-on-vaping-reforms"/>
          </p:cNvPr>
          <p:cNvSpPr/>
          <p:nvPr/>
        </p:nvSpPr>
        <p:spPr>
          <a:xfrm>
            <a:off x="4312632" y="3775002"/>
            <a:ext cx="9662735" cy="6024773"/>
          </a:xfrm>
          <a:custGeom>
            <a:avLst/>
            <a:gdLst/>
            <a:ahLst/>
            <a:cxnLst/>
            <a:rect l="l" t="t" r="r" b="b"/>
            <a:pathLst>
              <a:path w="9662735" h="6024773">
                <a:moveTo>
                  <a:pt x="0" y="0"/>
                </a:moveTo>
                <a:lnTo>
                  <a:pt x="9662736" y="0"/>
                </a:lnTo>
                <a:lnTo>
                  <a:pt x="9662736" y="6024774"/>
                </a:lnTo>
                <a:lnTo>
                  <a:pt x="0" y="602477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3279304" y="2923351"/>
            <a:ext cx="11729391" cy="6794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Click the image to be taken to the online article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1989901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Quick Comprehension Questions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700" y="3706717"/>
            <a:ext cx="16230600" cy="49085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When did the reforms come into effect?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What is no longer legal to import into Australia?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List 3 of the product standards being brought in to reduce the impact of vapes?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What fraction of 14 to 17 year-olds vape?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Who is being funded an extra $25 000 000 to help cope with the increase of restrictions?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1989901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Discussion Questions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700" y="4467243"/>
            <a:ext cx="16230600" cy="2381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971550" lvl="1" indent="-485775">
              <a:lnSpc>
                <a:spcPts val="6299"/>
              </a:lnSpc>
              <a:buFont typeface="Arial"/>
              <a:buChar char="•"/>
            </a:pPr>
            <a:r>
              <a:rPr lang="en-US" sz="4500">
                <a:solidFill>
                  <a:srgbClr val="19345C"/>
                </a:solidFill>
                <a:latin typeface="Proxima Nova"/>
              </a:rPr>
              <a:t>Why don’t they just ban vaping fully? </a:t>
            </a:r>
            <a:r>
              <a:rPr lang="en-US" sz="4500" dirty="0">
                <a:solidFill>
                  <a:srgbClr val="19345C"/>
                </a:solidFill>
                <a:latin typeface="Proxima Nova"/>
              </a:rPr>
              <a:t>​</a:t>
            </a:r>
          </a:p>
          <a:p>
            <a:pPr marL="971550" lvl="1" indent="-485775">
              <a:lnSpc>
                <a:spcPts val="6299"/>
              </a:lnSpc>
              <a:buFont typeface="Arial"/>
              <a:buChar char="•"/>
            </a:pPr>
            <a:r>
              <a:rPr lang="en-US" sz="4500" dirty="0">
                <a:solidFill>
                  <a:srgbClr val="19345C"/>
                </a:solidFill>
                <a:latin typeface="Proxima Nova"/>
              </a:rPr>
              <a:t>Do you think the changes will work? ​</a:t>
            </a:r>
          </a:p>
          <a:p>
            <a:pPr marL="971550" lvl="1" indent="-485775">
              <a:lnSpc>
                <a:spcPts val="6299"/>
              </a:lnSpc>
              <a:buFont typeface="Arial"/>
              <a:buChar char="•"/>
            </a:pPr>
            <a:r>
              <a:rPr lang="en-US" sz="4500" dirty="0">
                <a:solidFill>
                  <a:srgbClr val="19345C"/>
                </a:solidFill>
                <a:latin typeface="Proxima Nova"/>
              </a:rPr>
              <a:t>What changes would you make to the reform?​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534199-82fd-4eec-911c-417cb30b1d26" xsi:nil="true"/>
    <lcf76f155ced4ddcb4097134ff3c332f xmlns="7211a064-ce83-43a1-9f6b-44ed3da18241">
      <Terms xmlns="http://schemas.microsoft.com/office/infopath/2007/PartnerControls"/>
    </lcf76f155ced4ddcb4097134ff3c332f>
    <DocumentTypes xmlns="7211a064-ce83-43a1-9f6b-44ed3da18241" xsi:nil="true"/>
    <SharedWithUsers xmlns="c3534199-82fd-4eec-911c-417cb30b1d26">
      <UserInfo>
        <DisplayName>Caitlin Clark</DisplayName>
        <AccountId>93</AccountId>
        <AccountType/>
      </UserInfo>
      <UserInfo>
        <DisplayName>Angela Green</DisplayName>
        <AccountId>16</AccountId>
        <AccountType/>
      </UserInfo>
      <UserInfo>
        <DisplayName>Marina Moscato</DisplayName>
        <AccountId>383</AccountId>
        <AccountType/>
      </UserInfo>
      <UserInfo>
        <DisplayName>Stephanie Vance</DisplayName>
        <AccountId>314</AccountId>
        <AccountType/>
      </UserInfo>
      <UserInfo>
        <DisplayName>Amanda McPhie</DisplayName>
        <AccountId>261</AccountId>
        <AccountType/>
      </UserInfo>
      <UserInfo>
        <DisplayName>Samantha McKechnie</DisplayName>
        <AccountId>90</AccountId>
        <AccountType/>
      </UserInfo>
      <UserInfo>
        <DisplayName>Maree Evans</DisplayName>
        <AccountId>384</AccountId>
        <AccountType/>
      </UserInfo>
      <UserInfo>
        <DisplayName>Natalie Stoten</DisplayName>
        <AccountId>321</AccountId>
        <AccountType/>
      </UserInfo>
      <UserInfo>
        <DisplayName>Lil Irving</DisplayName>
        <AccountId>385</AccountId>
        <AccountType/>
      </UserInfo>
      <UserInfo>
        <DisplayName>Christopher Hardy</DisplayName>
        <AccountId>386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DBFDDD6F87844B98FE16F27ACB2FA" ma:contentTypeVersion="14" ma:contentTypeDescription="Create a new document." ma:contentTypeScope="" ma:versionID="c1be6f25ab780c30a8195a3075d209b5">
  <xsd:schema xmlns:xsd="http://www.w3.org/2001/XMLSchema" xmlns:xs="http://www.w3.org/2001/XMLSchema" xmlns:p="http://schemas.microsoft.com/office/2006/metadata/properties" xmlns:ns2="7211a064-ce83-43a1-9f6b-44ed3da18241" xmlns:ns3="c3534199-82fd-4eec-911c-417cb30b1d26" targetNamespace="http://schemas.microsoft.com/office/2006/metadata/properties" ma:root="true" ma:fieldsID="bbbf99046d9ee7e36f44b474fb0ce7d6" ns2:_="" ns3:_="">
    <xsd:import namespace="7211a064-ce83-43a1-9f6b-44ed3da18241"/>
    <xsd:import namespace="c3534199-82fd-4eec-911c-417cb30b1d26"/>
    <xsd:element name="properties">
      <xsd:complexType>
        <xsd:sequence>
          <xsd:element name="documentManagement">
            <xsd:complexType>
              <xsd:all>
                <xsd:element ref="ns2:DocumentTypes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11a064-ce83-43a1-9f6b-44ed3da18241" elementFormDefault="qualified">
    <xsd:import namespace="http://schemas.microsoft.com/office/2006/documentManagement/types"/>
    <xsd:import namespace="http://schemas.microsoft.com/office/infopath/2007/PartnerControls"/>
    <xsd:element name="DocumentTypes" ma:index="8" nillable="true" ma:displayName="Document Types" ma:format="Dropdown" ma:internalName="DocumentTypes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02d96be-2975-4f18-8bd4-320e802d4d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34199-82fd-4eec-911c-417cb30b1d2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d4c11a9-d97d-40f2-bb8a-aae27eafc172}" ma:internalName="TaxCatchAll" ma:showField="CatchAllData" ma:web="c3534199-82fd-4eec-911c-417cb30b1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D25C31-4946-4602-AAFB-C2CCB12C97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92F309-8BAD-4CE4-ABC0-3328F21CB5CB}">
  <ds:schemaRefs>
    <ds:schemaRef ds:uri="http://schemas.microsoft.com/office/2006/metadata/properties"/>
    <ds:schemaRef ds:uri="http://schemas.microsoft.com/office/infopath/2007/PartnerControls"/>
    <ds:schemaRef ds:uri="c3534199-82fd-4eec-911c-417cb30b1d26"/>
    <ds:schemaRef ds:uri="7211a064-ce83-43a1-9f6b-44ed3da18241"/>
  </ds:schemaRefs>
</ds:datastoreItem>
</file>

<file path=customXml/itemProps3.xml><?xml version="1.0" encoding="utf-8"?>
<ds:datastoreItem xmlns:ds="http://schemas.openxmlformats.org/officeDocument/2006/customXml" ds:itemID="{9881FAFE-C0D1-4DCC-9CEA-31D08B5996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11a064-ce83-43a1-9f6b-44ed3da18241"/>
    <ds:schemaRef ds:uri="c3534199-82fd-4eec-911c-417cb30b1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Custom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 - Year 10 Vaping</dc:title>
  <cp:lastModifiedBy>Fang Xu</cp:lastModifiedBy>
  <cp:revision>4</cp:revision>
  <dcterms:created xsi:type="dcterms:W3CDTF">2006-08-16T00:00:00Z</dcterms:created>
  <dcterms:modified xsi:type="dcterms:W3CDTF">2024-03-05T02:35:32Z</dcterms:modified>
  <dc:identifier>DAF8Kwym4t8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0x010100656DBFDDD6F87844B98FE16F27ACB2FA</vt:lpwstr>
  </property>
  <property fmtid="{D5CDD505-2E9C-101B-9397-08002B2CF9AE}" pid="3" name="MediaServiceImageTags">
    <vt:lpwstr/>
  </property>
</Properties>
</file>